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9" r:id="rId7"/>
    <p:sldId id="270" r:id="rId8"/>
    <p:sldId id="262" r:id="rId9"/>
    <p:sldId id="263" r:id="rId10"/>
    <p:sldId id="264" r:id="rId11"/>
    <p:sldId id="265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9" autoAdjust="0"/>
    <p:restoredTop sz="87247" autoAdjust="0"/>
  </p:normalViewPr>
  <p:slideViewPr>
    <p:cSldViewPr snapToGrid="0">
      <p:cViewPr varScale="1">
        <p:scale>
          <a:sx n="104" d="100"/>
          <a:sy n="104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C691-80C3-4B34-ADB9-7664B45DB539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1286C-C47E-4FA3-925A-8039474B66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05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Ball Tracking:</a:t>
            </a:r>
          </a:p>
          <a:p>
            <a:r>
              <a:rPr lang="en-GB" sz="2000" dirty="0">
                <a:latin typeface="+mj-lt"/>
              </a:rPr>
              <a:t>Combination of contouring and colour masking from OpenCV</a:t>
            </a:r>
          </a:p>
          <a:p>
            <a:r>
              <a:rPr lang="en-GB" sz="2000" dirty="0">
                <a:latin typeface="+mj-lt"/>
              </a:rPr>
              <a:t>Why?</a:t>
            </a:r>
          </a:p>
          <a:p>
            <a:pPr lvl="1"/>
            <a:r>
              <a:rPr lang="en-GB" sz="1600" dirty="0">
                <a:latin typeface="+mj-lt"/>
              </a:rPr>
              <a:t>Accurate tracking</a:t>
            </a:r>
          </a:p>
          <a:p>
            <a:pPr lvl="1"/>
            <a:r>
              <a:rPr lang="en-GB" sz="1600" dirty="0">
                <a:latin typeface="+mj-lt"/>
              </a:rPr>
              <a:t>(X, Y) co-ordinates calculated</a:t>
            </a:r>
          </a:p>
          <a:p>
            <a:pPr lvl="1"/>
            <a:r>
              <a:rPr lang="en-GB" sz="1600" dirty="0">
                <a:latin typeface="+mj-lt"/>
              </a:rPr>
              <a:t>Any lighting conditions </a:t>
            </a:r>
          </a:p>
          <a:p>
            <a:pPr lvl="1"/>
            <a:r>
              <a:rPr lang="en-GB" sz="1600" dirty="0">
                <a:latin typeface="+mj-lt"/>
              </a:rPr>
              <a:t>Quick colour detection</a:t>
            </a:r>
          </a:p>
          <a:p>
            <a:pPr lvl="1"/>
            <a:r>
              <a:rPr lang="en-GB" sz="1600" dirty="0">
                <a:latin typeface="+mj-lt"/>
              </a:rPr>
              <a:t>Feature Identification</a:t>
            </a:r>
          </a:p>
          <a:p>
            <a:pPr lvl="1"/>
            <a:r>
              <a:rPr lang="en-GB" sz="1600" dirty="0">
                <a:latin typeface="+mj-lt"/>
              </a:rPr>
              <a:t>No background interference</a:t>
            </a:r>
          </a:p>
          <a:p>
            <a:pPr lvl="1"/>
            <a:r>
              <a:rPr lang="en-GB" sz="1600" dirty="0">
                <a:latin typeface="+mj-lt"/>
              </a:rPr>
              <a:t>Low computational load</a:t>
            </a:r>
          </a:p>
          <a:p>
            <a:endParaRPr lang="en-GB" dirty="0"/>
          </a:p>
          <a:p>
            <a:r>
              <a:rPr lang="en-GB" dirty="0"/>
              <a:t>Blob Detection:</a:t>
            </a:r>
          </a:p>
          <a:p>
            <a:r>
              <a:rPr lang="en-GB" sz="2000" dirty="0">
                <a:latin typeface="+mj-lt"/>
              </a:rPr>
              <a:t>Simple Blob Detection, pre-made algorithm by OpenCV</a:t>
            </a:r>
          </a:p>
          <a:p>
            <a:r>
              <a:rPr lang="en-GB" sz="2000" dirty="0">
                <a:latin typeface="+mj-lt"/>
              </a:rPr>
              <a:t>Pros:</a:t>
            </a:r>
          </a:p>
          <a:p>
            <a:pPr lvl="1"/>
            <a:r>
              <a:rPr lang="en-GB" sz="1600" dirty="0">
                <a:latin typeface="+mj-lt"/>
              </a:rPr>
              <a:t>Simple program </a:t>
            </a:r>
          </a:p>
          <a:p>
            <a:pPr lvl="1"/>
            <a:r>
              <a:rPr lang="en-GB" sz="1600" dirty="0">
                <a:latin typeface="+mj-lt"/>
              </a:rPr>
              <a:t>Quick colour detection</a:t>
            </a:r>
          </a:p>
          <a:p>
            <a:pPr lvl="1"/>
            <a:r>
              <a:rPr lang="en-GB" sz="1600" dirty="0">
                <a:latin typeface="+mj-lt"/>
              </a:rPr>
              <a:t>Low computational load</a:t>
            </a:r>
          </a:p>
          <a:p>
            <a:pPr lvl="1"/>
            <a:r>
              <a:rPr lang="en-GB" sz="1600" dirty="0">
                <a:latin typeface="+mj-lt"/>
              </a:rPr>
              <a:t>Pixel based area</a:t>
            </a:r>
          </a:p>
          <a:p>
            <a:r>
              <a:rPr lang="en-GB" sz="2000" dirty="0">
                <a:latin typeface="+mj-lt"/>
              </a:rPr>
              <a:t>Cons:</a:t>
            </a:r>
          </a:p>
          <a:p>
            <a:pPr lvl="1"/>
            <a:r>
              <a:rPr lang="en-GB" sz="1600" dirty="0">
                <a:latin typeface="+mj-lt"/>
              </a:rPr>
              <a:t>Unable to differentiate similar sized objects</a:t>
            </a:r>
          </a:p>
          <a:p>
            <a:pPr lvl="1"/>
            <a:r>
              <a:rPr lang="en-GB" sz="1600" dirty="0">
                <a:latin typeface="+mj-lt"/>
              </a:rPr>
              <a:t>Background affects detection</a:t>
            </a:r>
          </a:p>
          <a:p>
            <a:pPr lvl="1"/>
            <a:r>
              <a:rPr lang="en-GB" sz="1600" dirty="0">
                <a:latin typeface="+mj-lt"/>
              </a:rPr>
              <a:t>Colour based (HSV)</a:t>
            </a:r>
          </a:p>
          <a:p>
            <a:pPr lvl="1"/>
            <a:r>
              <a:rPr lang="en-GB" sz="1600" dirty="0">
                <a:latin typeface="+mj-lt"/>
              </a:rPr>
              <a:t>Lighting conditions must be consistent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1286C-C47E-4FA3-925A-8039474B66F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31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Calculate the pixel size in the bounding circle to determine distance</a:t>
            </a:r>
          </a:p>
          <a:p>
            <a:r>
              <a:rPr lang="en-GB" dirty="0"/>
              <a:t>Do all calculation in python </a:t>
            </a:r>
          </a:p>
          <a:p>
            <a:r>
              <a:rPr lang="en-GB" dirty="0"/>
              <a:t>Complete motor commands in Arduino </a:t>
            </a:r>
          </a:p>
          <a:p>
            <a:r>
              <a:rPr lang="en-GB" dirty="0"/>
              <a:t>Complete Bluetooth connections.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1286C-C47E-4FA3-925A-8039474B66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4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6387-9F5A-E56C-3C95-56312E444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1B3CD-B071-7233-4914-4241A3810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77135-C56A-C7A2-E211-51D1B5B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5C9EB-C557-E766-D989-1AA64E01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7AF07-6212-D24A-EA29-A9239F39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ISM | Middlesex University">
            <a:extLst>
              <a:ext uri="{FF2B5EF4-FFF2-40B4-BE49-F238E27FC236}">
                <a16:creationId xmlns:a16="http://schemas.microsoft.com/office/drawing/2014/main" id="{39A1F536-DCF6-468F-20DD-A40F0E583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2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50EA-57EB-A464-AB54-DBC65EEF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BD837-73B4-85AD-656D-929653A32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0CF09-6331-59F7-5E6B-C83C5A1F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54AC1-050C-ACB3-A256-F31544C4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75F5-C90E-C7EC-F502-CE08275D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ISM | Middlesex University">
            <a:extLst>
              <a:ext uri="{FF2B5EF4-FFF2-40B4-BE49-F238E27FC236}">
                <a16:creationId xmlns:a16="http://schemas.microsoft.com/office/drawing/2014/main" id="{18E5D5D2-E268-813D-D76D-DB1414391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56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1324E-E11F-4EBE-080F-6943E706A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103A4-1822-E36E-5BC6-E7E1A78F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28ADF-904E-D08D-B898-8B6DA0E6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F4B6B-AD40-9D09-A68A-2E8F1954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36EE7-B448-BEFB-D576-8A210AF6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16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5D1A-5E4F-5619-BBD2-85A81BA1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A888-4B11-8C7B-4641-1AE09269A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661C1-27F1-40A4-8D49-FB661E7E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048E-EAD2-756E-8CB8-570D02AA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234A7-C37C-2015-C963-FEF413DE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ISM | Middlesex University">
            <a:extLst>
              <a:ext uri="{FF2B5EF4-FFF2-40B4-BE49-F238E27FC236}">
                <a16:creationId xmlns:a16="http://schemas.microsoft.com/office/drawing/2014/main" id="{78E781CF-6958-F4D5-56E7-BD1C09B8F3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7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CA96-8F13-07AA-3140-0153912E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4D048-DC02-AC87-E434-F39AAAD81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CE28F-F84D-7288-D947-43063089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B7258-7214-F1CA-2E28-5D17753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B1640-A43D-83A7-DFAB-DBB492E7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ISM | Middlesex University">
            <a:extLst>
              <a:ext uri="{FF2B5EF4-FFF2-40B4-BE49-F238E27FC236}">
                <a16:creationId xmlns:a16="http://schemas.microsoft.com/office/drawing/2014/main" id="{F7E81184-94E8-69B8-993C-87B22A0994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3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0265-2835-C22E-1148-D06603FD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EB22-5DBE-1741-81D4-147BDA6A2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D5B2B-D89D-0D0A-6C03-55291F0F9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AB436-9494-7347-188B-76CB950F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C2FC6-2170-9BC5-466D-AE24E206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3AD45-D5D0-9910-02CB-AA5A03FB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ISM | Middlesex University">
            <a:extLst>
              <a:ext uri="{FF2B5EF4-FFF2-40B4-BE49-F238E27FC236}">
                <a16:creationId xmlns:a16="http://schemas.microsoft.com/office/drawing/2014/main" id="{36226553-FA6F-9137-E4BE-6901AF8E9F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5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7D36-4CC2-A50A-1433-CAADC8CE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E1E48-5235-F587-7076-2125CE603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E5AE1-5307-9A4F-FE5E-D0A17473F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47113-97FA-7168-A584-A0704D6C7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0D8AF-A1F6-5426-BE73-83805A0A7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EE5EB-3511-5463-FA2C-33604BB1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91279-17C2-2E90-791C-B573DB51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53E8C-6A78-A517-1DB2-EC4388B8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2" descr="ISM | Middlesex University">
            <a:extLst>
              <a:ext uri="{FF2B5EF4-FFF2-40B4-BE49-F238E27FC236}">
                <a16:creationId xmlns:a16="http://schemas.microsoft.com/office/drawing/2014/main" id="{86F3970D-F6C4-0FAF-783E-156D4DDF04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02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8F97-9AEC-9BAF-CFA9-2C681F7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44D36-95FA-CB3F-1049-DA5532CA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F9B2A-49D7-79EF-1CD7-58907085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B38B8-CEC2-D278-A0F4-4DFCEAFD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 descr="ISM | Middlesex University">
            <a:extLst>
              <a:ext uri="{FF2B5EF4-FFF2-40B4-BE49-F238E27FC236}">
                <a16:creationId xmlns:a16="http://schemas.microsoft.com/office/drawing/2014/main" id="{9F183810-296C-8674-B862-CAF72A92BE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4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2D82C-54CA-0C34-10D9-F2400733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0A7B2-3C9F-02AD-C6A1-FD024E2A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318C6-1C05-2CB9-80E5-4B27AB7B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2" descr="ISM | Middlesex University">
            <a:extLst>
              <a:ext uri="{FF2B5EF4-FFF2-40B4-BE49-F238E27FC236}">
                <a16:creationId xmlns:a16="http://schemas.microsoft.com/office/drawing/2014/main" id="{4A8C272D-E83F-8010-00CF-B5623D51E8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8714-79A3-8009-9A57-C759AE8B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F4E1-B8FE-6B45-7581-ACEDA930C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A6029-37A8-8208-49AD-D51916D00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7ACFE-198B-2409-4D7A-58AF55F5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477E3-DF35-9213-5BF2-AEEABA4D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8DF3A-AE8F-86F0-D708-347E5FB44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ISM | Middlesex University">
            <a:extLst>
              <a:ext uri="{FF2B5EF4-FFF2-40B4-BE49-F238E27FC236}">
                <a16:creationId xmlns:a16="http://schemas.microsoft.com/office/drawing/2014/main" id="{D36FE2E6-D160-8ABA-4E6B-E9E0B893BC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8CB6-8DF0-E82F-7900-9B7588F0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9076C-4B3F-78AF-A232-76E133F70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A8E11-1116-401E-793B-090B3FC7A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17911-6061-B0D7-3005-DC6BA728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2AA36-8063-AD09-3FD2-8C242882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55655-81E3-9C66-F8FD-3A4DCC08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ISM | Middlesex University">
            <a:extLst>
              <a:ext uri="{FF2B5EF4-FFF2-40B4-BE49-F238E27FC236}">
                <a16:creationId xmlns:a16="http://schemas.microsoft.com/office/drawing/2014/main" id="{BD9E6D22-3192-A2F1-B6F0-3103E28EB5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8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F354-ADD3-8E7D-B739-19D444BC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DE5E2-7AC5-4D6F-0533-429003081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EB8A9-2803-AD22-8E16-3142D5A79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CA0D7-BA44-4CB2-AF9C-8C3BE347D564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C3369-E8F0-C353-B276-30932E974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6F8BD-5D25-3BB5-6B10-6BE1EF118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49F26-4D72-4750-8DA5-26F491BE7F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7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6333-C97F-90F9-E2D9-48FE7BE67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336" y="1448311"/>
            <a:ext cx="7880893" cy="156456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An Intelligent Robot using a Smartphone 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9AD1E-BEF5-F6CA-DB9F-F6D153711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35" y="3055831"/>
            <a:ext cx="4599642" cy="746339"/>
          </a:xfrm>
        </p:spPr>
        <p:txBody>
          <a:bodyPr>
            <a:noAutofit/>
          </a:bodyPr>
          <a:lstStyle/>
          <a:p>
            <a:pPr algn="l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By: Mikhaela Roy M00704717</a:t>
            </a:r>
          </a:p>
          <a:p>
            <a:pPr algn="l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Supervisors: Dr Tao Geng and Nick Weldin</a:t>
            </a:r>
          </a:p>
        </p:txBody>
      </p:sp>
      <p:pic>
        <p:nvPicPr>
          <p:cNvPr id="4" name="Picture 2" descr="ISM | Middlesex University">
            <a:extLst>
              <a:ext uri="{FF2B5EF4-FFF2-40B4-BE49-F238E27FC236}">
                <a16:creationId xmlns:a16="http://schemas.microsoft.com/office/drawing/2014/main" id="{10217C0D-A625-6A20-5AC1-161C628C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50" y="0"/>
            <a:ext cx="1352350" cy="5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15E6F34D-3E1A-0469-9DBF-B82864D60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22" b="86551" l="4906" r="86251">
                        <a14:foregroundMark x1="26499" y1="51171" x2="33192" y2="62722"/>
                        <a14:foregroundMark x1="33192" y1="62722" x2="27165" y2="55614"/>
                        <a14:foregroundMark x1="27165" y1="55614" x2="27196" y2="61995"/>
                        <a14:foregroundMark x1="19231" y1="52706" x2="27165" y2="60703"/>
                        <a14:foregroundMark x1="27165" y1="60703" x2="17171" y2="51414"/>
                        <a14:foregroundMark x1="17171" y1="51414" x2="11962" y2="64176"/>
                        <a14:foregroundMark x1="11962" y1="64176" x2="20806" y2="73829"/>
                        <a14:foregroundMark x1="20806" y1="73829" x2="29618" y2="70315"/>
                        <a14:foregroundMark x1="29618" y1="70315" x2="22653" y2="57472"/>
                        <a14:foregroundMark x1="22653" y1="57472" x2="17081" y2="56745"/>
                        <a14:foregroundMark x1="52423" y1="54685" x2="52120" y2="71204"/>
                        <a14:foregroundMark x1="49818" y1="53635" x2="59176" y2="54564"/>
                        <a14:foregroundMark x1="59176" y1="54564" x2="61024" y2="54160"/>
                        <a14:foregroundMark x1="49031" y1="52100" x2="73380" y2="45477"/>
                        <a14:foregroundMark x1="73380" y1="45477" x2="72623" y2="34087"/>
                        <a14:foregroundMark x1="72623" y1="34087" x2="67141" y2="31058"/>
                        <a14:foregroundMark x1="51666" y1="10622" x2="52907" y2="28554"/>
                        <a14:foregroundMark x1="44458" y1="22496" x2="44458" y2="22496"/>
                        <a14:foregroundMark x1="39431" y1="21365" x2="42671" y2="17124"/>
                        <a14:foregroundMark x1="82893" y1="32652" x2="86735" y2="33724"/>
                        <a14:foregroundMark x1="65748" y1="27868" x2="77778" y2="31225"/>
                        <a14:foregroundMark x1="86735" y1="33724" x2="83495" y2="43821"/>
                        <a14:foregroundMark x1="79927" y1="47132" x2="76227" y2="50565"/>
                        <a14:foregroundMark x1="83495" y1="43821" x2="80013" y2="47052"/>
                        <a14:foregroundMark x1="76227" y1="50565" x2="74864" y2="50848"/>
                        <a14:foregroundMark x1="86311" y1="34976" x2="86311" y2="39499"/>
                        <a14:foregroundMark x1="49818" y1="46325" x2="56602" y2="48990"/>
                        <a14:foregroundMark x1="57995" y1="61187" x2="71775" y2="61470"/>
                        <a14:foregroundMark x1="77438" y1="59208" x2="77438" y2="54968"/>
                        <a14:foregroundMark x1="73107" y1="55695" x2="70230" y2="67447"/>
                        <a14:foregroundMark x1="70230" y1="67447" x2="66505" y2="67044"/>
                        <a14:foregroundMark x1="79285" y1="49919" x2="85312" y2="42811"/>
                        <a14:foregroundMark x1="21108" y1="48061" x2="13022" y2="48546"/>
                        <a14:foregroundMark x1="13022" y1="48546" x2="10039" y2="51050"/>
                        <a14:foregroundMark x1="6531" y1="57727" x2="6207" y2="60306"/>
                        <a14:foregroundMark x1="6432" y1="68180" x2="14991" y2="81906"/>
                        <a14:foregroundMark x1="14991" y1="81906" x2="22017" y2="87157"/>
                        <a14:foregroundMark x1="22017" y1="87157" x2="29800" y2="83845"/>
                        <a14:foregroundMark x1="29800" y1="83845" x2="35857" y2="77423"/>
                        <a14:foregroundMark x1="35857" y1="77423" x2="38583" y2="62763"/>
                        <a14:foregroundMark x1="38583" y1="62763" x2="34555" y2="53998"/>
                        <a14:foregroundMark x1="34555" y1="53998" x2="26953" y2="47779"/>
                        <a14:foregroundMark x1="26953" y1="47779" x2="16838" y2="45598"/>
                        <a14:foregroundMark x1="37644" y1="57553" x2="44579" y2="68174"/>
                        <a14:foregroundMark x1="44579" y1="68174" x2="44942" y2="69346"/>
                        <a14:foregroundMark x1="33313" y1="50969" x2="50151" y2="58926"/>
                        <a14:foregroundMark x1="50151" y1="58926" x2="49455" y2="69305"/>
                        <a14:foregroundMark x1="49455" y1="69305" x2="43004" y2="75969"/>
                        <a14:foregroundMark x1="43004" y1="75969" x2="38492" y2="70759"/>
                        <a14:foregroundMark x1="30376" y1="62924" x2="35342" y2="65630"/>
                        <a14:foregroundMark x1="6266" y1="63386" x2="9631" y2="74879"/>
                        <a14:foregroundMark x1="35494" y1="35057" x2="56057" y2="35985"/>
                        <a14:foregroundMark x1="19322" y1="39216" x2="24409" y2="29564"/>
                        <a14:foregroundMark x1="24409" y1="29564" x2="30921" y2="26979"/>
                        <a14:foregroundMark x1="30921" y1="26979" x2="31466" y2="27423"/>
                        <a14:foregroundMark x1="43459" y1="20719" x2="46002" y2="19184"/>
                        <a14:foregroundMark x1="40824" y1="22900" x2="40975" y2="27746"/>
                        <a14:foregroundMark x1="20170" y1="68619" x2="21805" y2="71204"/>
                        <a14:foregroundMark x1="25106" y1="86551" x2="30618" y2="84612"/>
                        <a14:foregroundMark x1="49485" y1="13086" x2="49970" y2="24879"/>
                        <a14:foregroundMark x1="26499" y1="28554" x2="29679" y2="27423"/>
                        <a14:foregroundMark x1="34403" y1="59208" x2="37280" y2="66115"/>
                        <a14:foregroundMark x1="34706" y1="55816" x2="36584" y2="63974"/>
                        <a14:backgroundMark x1="9570" y1="50646" x2="5391" y2="58037"/>
                        <a14:backgroundMark x1="5391" y1="58037" x2="5572" y2="67569"/>
                        <a14:backgroundMark x1="5572" y1="67569" x2="5996" y2="68498"/>
                        <a14:backgroundMark x1="74652" y1="32391" x2="82041" y2="35299"/>
                        <a14:backgroundMark x1="82041" y1="35299" x2="83919" y2="38893"/>
                        <a14:backgroundMark x1="77650" y1="31462" x2="82859" y2="32714"/>
                        <a14:backgroundMark x1="80376" y1="47052" x2="80376" y2="47132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3" t="6908" r="12301" b="11230"/>
          <a:stretch/>
        </p:blipFill>
        <p:spPr>
          <a:xfrm>
            <a:off x="6955415" y="3068105"/>
            <a:ext cx="4753698" cy="35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53C8-CCA9-A853-48D7-01AA39D4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335" y="1782789"/>
            <a:ext cx="5913329" cy="1325563"/>
          </a:xfrm>
        </p:spPr>
        <p:txBody>
          <a:bodyPr/>
          <a:lstStyle/>
          <a:p>
            <a:r>
              <a:rPr lang="en-GB" dirty="0"/>
              <a:t>Thank you for listening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E3242A-7AAD-24F6-4494-65CB1CFC9AA7}"/>
              </a:ext>
            </a:extLst>
          </p:cNvPr>
          <p:cNvSpPr txBox="1">
            <a:spLocks/>
          </p:cNvSpPr>
          <p:nvPr/>
        </p:nvSpPr>
        <p:spPr>
          <a:xfrm>
            <a:off x="3139334" y="2819826"/>
            <a:ext cx="5913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Any Questions?</a:t>
            </a:r>
          </a:p>
          <a:p>
            <a:pPr algn="ctr"/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4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76E4-4760-374E-8D86-4FF13668B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061" y="2648059"/>
            <a:ext cx="8779877" cy="1325563"/>
          </a:xfrm>
        </p:spPr>
        <p:txBody>
          <a:bodyPr>
            <a:normAutofit/>
          </a:bodyPr>
          <a:lstStyle/>
          <a:p>
            <a:r>
              <a:rPr lang="en-GB" dirty="0"/>
              <a:t>Ball detection and tracking methods</a:t>
            </a:r>
          </a:p>
        </p:txBody>
      </p:sp>
    </p:spTree>
    <p:extLst>
      <p:ext uri="{BB962C8B-B14F-4D97-AF65-F5344CB8AC3E}">
        <p14:creationId xmlns:p14="http://schemas.microsoft.com/office/powerpoint/2010/main" val="73018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34B7-012A-01E9-0CCA-D677EB604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Haar</a:t>
            </a:r>
            <a:r>
              <a:rPr lang="en-GB" dirty="0"/>
              <a:t>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342EC-1F65-BBA5-A30A-3910C15C7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84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7D13-331D-B2DA-B411-82121D02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Hough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6DC2-8A4D-8879-8582-5709FC83E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20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BDC0-DEFF-1ACB-8D69-30C38008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455" y="2408719"/>
            <a:ext cx="5943089" cy="1325563"/>
          </a:xfrm>
        </p:spPr>
        <p:txBody>
          <a:bodyPr/>
          <a:lstStyle/>
          <a:p>
            <a:r>
              <a:rPr lang="en-GB" dirty="0"/>
              <a:t>Motor Control Methods</a:t>
            </a:r>
          </a:p>
        </p:txBody>
      </p:sp>
    </p:spTree>
    <p:extLst>
      <p:ext uri="{BB962C8B-B14F-4D97-AF65-F5344CB8AC3E}">
        <p14:creationId xmlns:p14="http://schemas.microsoft.com/office/powerpoint/2010/main" val="25721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B0B7-ADB8-E90F-3E03-0561E26F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57453-5C90-456C-B260-36EB5979E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5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F0F0-2EE3-18A1-1633-0BFFF474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88" y="82684"/>
            <a:ext cx="1714756" cy="1325563"/>
          </a:xfrm>
        </p:spPr>
        <p:txBody>
          <a:bodyPr/>
          <a:lstStyle/>
          <a:p>
            <a:r>
              <a:rPr lang="en-GB" dirty="0"/>
              <a:t>Aims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2249663-1A73-8BC1-A794-437877226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71055"/>
              </p:ext>
            </p:extLst>
          </p:nvPr>
        </p:nvGraphicFramePr>
        <p:xfrm>
          <a:off x="3178922" y="1325488"/>
          <a:ext cx="5664369" cy="5206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0773">
                  <a:extLst>
                    <a:ext uri="{9D8B030D-6E8A-4147-A177-3AD203B41FA5}">
                      <a16:colId xmlns:a16="http://schemas.microsoft.com/office/drawing/2014/main" val="4169317092"/>
                    </a:ext>
                  </a:extLst>
                </a:gridCol>
                <a:gridCol w="1403596">
                  <a:extLst>
                    <a:ext uri="{9D8B030D-6E8A-4147-A177-3AD203B41FA5}">
                      <a16:colId xmlns:a16="http://schemas.microsoft.com/office/drawing/2014/main" val="731599520"/>
                    </a:ext>
                  </a:extLst>
                </a:gridCol>
              </a:tblGrid>
              <a:tr h="37308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+mj-lt"/>
                        </a:rPr>
                        <a:t>Basic Objectives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+mj-lt"/>
                        </a:rPr>
                        <a:t>Achieved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74438"/>
                  </a:ext>
                </a:extLst>
              </a:tr>
              <a:tr h="932704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Ball Detection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Feature Identification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Colour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3622"/>
                  </a:ext>
                </a:extLst>
              </a:tr>
              <a:tr h="932704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Connection 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Computer and Smartphone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Computer and mobile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781126"/>
                  </a:ext>
                </a:extLst>
              </a:tr>
              <a:tr h="544769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Distance between object and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7317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Reduce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3453"/>
                  </a:ext>
                </a:extLst>
              </a:tr>
              <a:tr h="39953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+mj-lt"/>
                        </a:rPr>
                        <a:t>Personal Objectives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+mj-lt"/>
                        </a:rPr>
                        <a:t>Achieved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76374"/>
                  </a:ext>
                </a:extLst>
              </a:tr>
              <a:tr h="778750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Differentiate between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61762"/>
                  </a:ext>
                </a:extLst>
              </a:tr>
              <a:tr h="778750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App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953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3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1BA5-51BC-85AE-9837-451AD409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99" y="2526767"/>
            <a:ext cx="3577534" cy="1325563"/>
          </a:xfrm>
        </p:spPr>
        <p:txBody>
          <a:bodyPr/>
          <a:lstStyle/>
          <a:p>
            <a:r>
              <a:rPr lang="en-GB" dirty="0"/>
              <a:t>Flowchart for Ball Tracking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CE5060-B926-7852-9689-7D7ADB837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54" y="0"/>
            <a:ext cx="4907478" cy="68580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8455D53-3515-0018-08E4-9CB130C5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54" y="0"/>
            <a:ext cx="4907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3C81-6991-3F6A-55A4-40EC0370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112" y="435561"/>
            <a:ext cx="7784162" cy="1325563"/>
          </a:xfrm>
        </p:spPr>
        <p:txBody>
          <a:bodyPr/>
          <a:lstStyle/>
          <a:p>
            <a:r>
              <a:rPr lang="en-GB" dirty="0"/>
              <a:t>Blob Detection VS Ball Tracking</a:t>
            </a:r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06067E4-E6F9-BAD6-5145-465285EA45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27" end="27960"/>
                </p14:media>
              </p:ext>
            </p:extLst>
          </p:nvPr>
        </p:nvPicPr>
        <p:blipFill rotWithShape="1">
          <a:blip r:embed="rId5"/>
          <a:srcRect l="15591" r="14816"/>
          <a:stretch/>
        </p:blipFill>
        <p:spPr>
          <a:xfrm>
            <a:off x="6516260" y="1985184"/>
            <a:ext cx="5383487" cy="4351338"/>
          </a:xfrm>
          <a:prstGeom prst="rect">
            <a:avLst/>
          </a:prstGeom>
        </p:spPr>
      </p:pic>
      <p:pic>
        <p:nvPicPr>
          <p:cNvPr id="5" name="Content Placeholder 12" descr="Graphical user interface&#10;&#10;Description automatically generated">
            <a:extLst>
              <a:ext uri="{FF2B5EF4-FFF2-40B4-BE49-F238E27FC236}">
                <a16:creationId xmlns:a16="http://schemas.microsoft.com/office/drawing/2014/main" id="{CE1EAE44-A240-13EB-96F1-0679359CD6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45194" r="54691" b="18450"/>
          <a:stretch/>
        </p:blipFill>
        <p:spPr>
          <a:xfrm>
            <a:off x="490110" y="1985184"/>
            <a:ext cx="480810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4A623-EB91-5079-DE66-0A4447270282}"/>
              </a:ext>
            </a:extLst>
          </p:cNvPr>
          <p:cNvSpPr txBox="1"/>
          <p:nvPr/>
        </p:nvSpPr>
        <p:spPr>
          <a:xfrm>
            <a:off x="838200" y="6278894"/>
            <a:ext cx="4012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FF0000"/>
                </a:solidFill>
                <a:latin typeface="+mj-lt"/>
              </a:rPr>
              <a:t>If possible change to a video </a:t>
            </a:r>
          </a:p>
        </p:txBody>
      </p:sp>
    </p:spTree>
    <p:extLst>
      <p:ext uri="{BB962C8B-B14F-4D97-AF65-F5344CB8AC3E}">
        <p14:creationId xmlns:p14="http://schemas.microsoft.com/office/powerpoint/2010/main" val="2727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7306-247B-3C7B-9A70-157BB7EB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Electronics: Block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B82360-F214-6A45-B068-0AEF1B31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63" y="1690690"/>
            <a:ext cx="7431963" cy="441900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636929A-08EB-6FCB-4586-5A4720AA2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62" y="1690690"/>
            <a:ext cx="7431963" cy="4419006"/>
          </a:xfrm>
          <a:prstGeom prst="rect">
            <a:avLst/>
          </a:prstGeom>
        </p:spPr>
      </p:pic>
      <p:pic>
        <p:nvPicPr>
          <p:cNvPr id="9" name="Picture 8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2AC10A88-CC68-CA8D-3288-417536D9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761" y="1690690"/>
            <a:ext cx="7431963" cy="44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B87B-AF9F-3A8E-1143-33438EA9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Electrical Components</a:t>
            </a:r>
          </a:p>
        </p:txBody>
      </p:sp>
      <p:pic>
        <p:nvPicPr>
          <p:cNvPr id="4" name="Picture 3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1920CAC6-5E52-0ED7-9459-A47F8FB47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1" y="1739097"/>
            <a:ext cx="5075941" cy="38069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FF9893-D073-5EE7-96B6-36E06865BDF7}"/>
              </a:ext>
            </a:extLst>
          </p:cNvPr>
          <p:cNvCxnSpPr>
            <a:cxnSpLocks/>
          </p:cNvCxnSpPr>
          <p:nvPr/>
        </p:nvCxnSpPr>
        <p:spPr>
          <a:xfrm flipV="1">
            <a:off x="3289385" y="3481987"/>
            <a:ext cx="144157" cy="4659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D683B9-FF3A-2119-4814-429310390E54}"/>
              </a:ext>
            </a:extLst>
          </p:cNvPr>
          <p:cNvCxnSpPr>
            <a:cxnSpLocks/>
          </p:cNvCxnSpPr>
          <p:nvPr/>
        </p:nvCxnSpPr>
        <p:spPr>
          <a:xfrm flipH="1" flipV="1">
            <a:off x="3161038" y="3429000"/>
            <a:ext cx="128347" cy="5189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651F7128-F6D5-1839-CCCD-B1ADA8087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22" b="86551" l="4906" r="86251">
                        <a14:foregroundMark x1="26499" y1="51171" x2="33192" y2="62722"/>
                        <a14:foregroundMark x1="33192" y1="62722" x2="27165" y2="55614"/>
                        <a14:foregroundMark x1="27165" y1="55614" x2="27196" y2="61995"/>
                        <a14:foregroundMark x1="19231" y1="52706" x2="27165" y2="60703"/>
                        <a14:foregroundMark x1="27165" y1="60703" x2="17171" y2="51414"/>
                        <a14:foregroundMark x1="17171" y1="51414" x2="11962" y2="64176"/>
                        <a14:foregroundMark x1="11962" y1="64176" x2="20806" y2="73829"/>
                        <a14:foregroundMark x1="20806" y1="73829" x2="29618" y2="70315"/>
                        <a14:foregroundMark x1="29618" y1="70315" x2="22653" y2="57472"/>
                        <a14:foregroundMark x1="22653" y1="57472" x2="17081" y2="56745"/>
                        <a14:foregroundMark x1="52423" y1="54685" x2="52120" y2="71204"/>
                        <a14:foregroundMark x1="49818" y1="53635" x2="59176" y2="54564"/>
                        <a14:foregroundMark x1="59176" y1="54564" x2="61024" y2="54160"/>
                        <a14:foregroundMark x1="49031" y1="52100" x2="73380" y2="45477"/>
                        <a14:foregroundMark x1="73380" y1="45477" x2="72623" y2="34087"/>
                        <a14:foregroundMark x1="72623" y1="34087" x2="67141" y2="31058"/>
                        <a14:foregroundMark x1="51666" y1="10622" x2="52907" y2="28554"/>
                        <a14:foregroundMark x1="44458" y1="22496" x2="44458" y2="22496"/>
                        <a14:foregroundMark x1="39431" y1="21365" x2="42671" y2="17124"/>
                        <a14:foregroundMark x1="82893" y1="32652" x2="86735" y2="33724"/>
                        <a14:foregroundMark x1="65748" y1="27868" x2="77778" y2="31225"/>
                        <a14:foregroundMark x1="86735" y1="33724" x2="83495" y2="43821"/>
                        <a14:foregroundMark x1="79927" y1="47132" x2="76227" y2="50565"/>
                        <a14:foregroundMark x1="83495" y1="43821" x2="80013" y2="47052"/>
                        <a14:foregroundMark x1="76227" y1="50565" x2="74864" y2="50848"/>
                        <a14:foregroundMark x1="86311" y1="34976" x2="86311" y2="39499"/>
                        <a14:foregroundMark x1="49818" y1="46325" x2="56602" y2="48990"/>
                        <a14:foregroundMark x1="57995" y1="61187" x2="71775" y2="61470"/>
                        <a14:foregroundMark x1="77438" y1="59208" x2="77438" y2="54968"/>
                        <a14:foregroundMark x1="73107" y1="55695" x2="70230" y2="67447"/>
                        <a14:foregroundMark x1="70230" y1="67447" x2="66505" y2="67044"/>
                        <a14:foregroundMark x1="79285" y1="49919" x2="85312" y2="42811"/>
                        <a14:foregroundMark x1="21108" y1="48061" x2="13022" y2="48546"/>
                        <a14:foregroundMark x1="13022" y1="48546" x2="10039" y2="51050"/>
                        <a14:foregroundMark x1="6531" y1="57727" x2="6207" y2="60306"/>
                        <a14:foregroundMark x1="6432" y1="68180" x2="14991" y2="81906"/>
                        <a14:foregroundMark x1="14991" y1="81906" x2="22017" y2="87157"/>
                        <a14:foregroundMark x1="22017" y1="87157" x2="29800" y2="83845"/>
                        <a14:foregroundMark x1="29800" y1="83845" x2="35857" y2="77423"/>
                        <a14:foregroundMark x1="35857" y1="77423" x2="38583" y2="62763"/>
                        <a14:foregroundMark x1="38583" y1="62763" x2="34555" y2="53998"/>
                        <a14:foregroundMark x1="34555" y1="53998" x2="26953" y2="47779"/>
                        <a14:foregroundMark x1="26953" y1="47779" x2="16838" y2="45598"/>
                        <a14:foregroundMark x1="37644" y1="57553" x2="44579" y2="68174"/>
                        <a14:foregroundMark x1="44579" y1="68174" x2="44942" y2="69346"/>
                        <a14:foregroundMark x1="33313" y1="50969" x2="50151" y2="58926"/>
                        <a14:foregroundMark x1="50151" y1="58926" x2="49455" y2="69305"/>
                        <a14:foregroundMark x1="49455" y1="69305" x2="43004" y2="75969"/>
                        <a14:foregroundMark x1="43004" y1="75969" x2="38492" y2="70759"/>
                        <a14:foregroundMark x1="30376" y1="62924" x2="35342" y2="65630"/>
                        <a14:foregroundMark x1="6266" y1="63386" x2="9631" y2="74879"/>
                        <a14:foregroundMark x1="35494" y1="35057" x2="56057" y2="35985"/>
                        <a14:foregroundMark x1="19322" y1="39216" x2="24409" y2="29564"/>
                        <a14:foregroundMark x1="24409" y1="29564" x2="30921" y2="26979"/>
                        <a14:foregroundMark x1="30921" y1="26979" x2="31466" y2="27423"/>
                        <a14:foregroundMark x1="43459" y1="20719" x2="46002" y2="19184"/>
                        <a14:foregroundMark x1="40824" y1="22900" x2="40975" y2="27746"/>
                        <a14:foregroundMark x1="20170" y1="68619" x2="21805" y2="71204"/>
                        <a14:foregroundMark x1="25106" y1="86551" x2="30618" y2="84612"/>
                        <a14:foregroundMark x1="49485" y1="13086" x2="49970" y2="24879"/>
                        <a14:foregroundMark x1="26499" y1="28554" x2="29679" y2="27423"/>
                        <a14:foregroundMark x1="34403" y1="59208" x2="37280" y2="66115"/>
                        <a14:foregroundMark x1="34706" y1="55816" x2="36584" y2="63974"/>
                        <a14:backgroundMark x1="9570" y1="50646" x2="5391" y2="58037"/>
                        <a14:backgroundMark x1="5391" y1="58037" x2="5572" y2="67569"/>
                        <a14:backgroundMark x1="5572" y1="67569" x2="5996" y2="68498"/>
                        <a14:backgroundMark x1="74652" y1="32391" x2="82041" y2="35299"/>
                        <a14:backgroundMark x1="82041" y1="35299" x2="83919" y2="38893"/>
                        <a14:backgroundMark x1="77650" y1="31462" x2="82859" y2="32714"/>
                        <a14:backgroundMark x1="80376" y1="47052" x2="80376" y2="47132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3" t="6908" r="12301" b="11230"/>
          <a:stretch/>
        </p:blipFill>
        <p:spPr>
          <a:xfrm>
            <a:off x="6430002" y="1739097"/>
            <a:ext cx="5160471" cy="381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6CE2F-7713-07DF-3B46-B62DA5FADA57}"/>
              </a:ext>
            </a:extLst>
          </p:cNvPr>
          <p:cNvSpPr txBox="1"/>
          <p:nvPr/>
        </p:nvSpPr>
        <p:spPr>
          <a:xfrm>
            <a:off x="2737144" y="3947983"/>
            <a:ext cx="912679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dirty="0"/>
              <a:t>Hall effect Encoders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4980C-2178-DE5C-9323-0BB09B0E710B}"/>
              </a:ext>
            </a:extLst>
          </p:cNvPr>
          <p:cNvCxnSpPr>
            <a:cxnSpLocks/>
          </p:cNvCxnSpPr>
          <p:nvPr/>
        </p:nvCxnSpPr>
        <p:spPr>
          <a:xfrm flipH="1" flipV="1">
            <a:off x="2450196" y="1985696"/>
            <a:ext cx="710842" cy="5671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549D29-D29E-040B-C1E6-EC1DF08BD83F}"/>
              </a:ext>
            </a:extLst>
          </p:cNvPr>
          <p:cNvCxnSpPr>
            <a:cxnSpLocks/>
          </p:cNvCxnSpPr>
          <p:nvPr/>
        </p:nvCxnSpPr>
        <p:spPr>
          <a:xfrm flipV="1">
            <a:off x="3117606" y="1985696"/>
            <a:ext cx="1169779" cy="5480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7C7C5E-1212-4C0B-1EB3-C23D4035DBB2}"/>
              </a:ext>
            </a:extLst>
          </p:cNvPr>
          <p:cNvSpPr txBox="1"/>
          <p:nvPr/>
        </p:nvSpPr>
        <p:spPr>
          <a:xfrm>
            <a:off x="2547743" y="2552818"/>
            <a:ext cx="95014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/>
              <a:t>Wheel A/B connectors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F9E5D-12DF-DE21-2ACF-20A1751ACF27}"/>
              </a:ext>
            </a:extLst>
          </p:cNvPr>
          <p:cNvSpPr txBox="1"/>
          <p:nvPr/>
        </p:nvSpPr>
        <p:spPr>
          <a:xfrm>
            <a:off x="10177168" y="1302039"/>
            <a:ext cx="184404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Bluetooth Module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35A355-F98F-8214-A024-3EEF3D503F4E}"/>
              </a:ext>
            </a:extLst>
          </p:cNvPr>
          <p:cNvCxnSpPr/>
          <p:nvPr/>
        </p:nvCxnSpPr>
        <p:spPr>
          <a:xfrm flipH="1">
            <a:off x="9743507" y="1659242"/>
            <a:ext cx="363338" cy="181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CC9D93-1381-6EE2-C5D1-56426097717C}"/>
              </a:ext>
            </a:extLst>
          </p:cNvPr>
          <p:cNvSpPr txBox="1"/>
          <p:nvPr/>
        </p:nvSpPr>
        <p:spPr>
          <a:xfrm>
            <a:off x="9155985" y="5198758"/>
            <a:ext cx="11750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Power bank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2074E7-1F34-87ED-4107-8C6DC50291E5}"/>
              </a:ext>
            </a:extLst>
          </p:cNvPr>
          <p:cNvCxnSpPr>
            <a:cxnSpLocks/>
          </p:cNvCxnSpPr>
          <p:nvPr/>
        </p:nvCxnSpPr>
        <p:spPr>
          <a:xfrm flipV="1">
            <a:off x="9584802" y="4263163"/>
            <a:ext cx="157118" cy="889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A80B31-FBEE-6D0C-5908-766FDCF87C48}"/>
              </a:ext>
            </a:extLst>
          </p:cNvPr>
          <p:cNvSpPr txBox="1"/>
          <p:nvPr/>
        </p:nvSpPr>
        <p:spPr>
          <a:xfrm>
            <a:off x="6163454" y="1765350"/>
            <a:ext cx="133341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Motor Driver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5DB946-852D-C33E-AFE1-E3BF34BDCB95}"/>
              </a:ext>
            </a:extLst>
          </p:cNvPr>
          <p:cNvCxnSpPr>
            <a:cxnSpLocks/>
          </p:cNvCxnSpPr>
          <p:nvPr/>
        </p:nvCxnSpPr>
        <p:spPr>
          <a:xfrm>
            <a:off x="7567193" y="2090013"/>
            <a:ext cx="934910" cy="260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0E1E11-874B-5E72-8BA3-BCF670EE52E6}"/>
              </a:ext>
            </a:extLst>
          </p:cNvPr>
          <p:cNvCxnSpPr/>
          <p:nvPr/>
        </p:nvCxnSpPr>
        <p:spPr>
          <a:xfrm flipH="1">
            <a:off x="9813831" y="2431634"/>
            <a:ext cx="363338" cy="1816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9909DD-ADA5-7F5F-A7E1-6F7CF614A711}"/>
              </a:ext>
            </a:extLst>
          </p:cNvPr>
          <p:cNvSpPr txBox="1"/>
          <p:nvPr/>
        </p:nvSpPr>
        <p:spPr>
          <a:xfrm>
            <a:off x="10257057" y="2060900"/>
            <a:ext cx="133341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Proto Shield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71F58-3A26-4895-2362-252D939C0255}"/>
              </a:ext>
            </a:extLst>
          </p:cNvPr>
          <p:cNvSpPr txBox="1"/>
          <p:nvPr/>
        </p:nvSpPr>
        <p:spPr>
          <a:xfrm>
            <a:off x="468399" y="5825552"/>
            <a:ext cx="1139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+mj-lt"/>
              </a:rPr>
              <a:t>Update system once smartphone has been attached </a:t>
            </a:r>
          </a:p>
        </p:txBody>
      </p:sp>
    </p:spTree>
    <p:extLst>
      <p:ext uri="{BB962C8B-B14F-4D97-AF65-F5344CB8AC3E}">
        <p14:creationId xmlns:p14="http://schemas.microsoft.com/office/powerpoint/2010/main" val="200429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7BAB-08C2-434B-6706-1EA10BD7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Motor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4DD37-DF24-7FE2-015F-45BCD253A705}"/>
              </a:ext>
            </a:extLst>
          </p:cNvPr>
          <p:cNvSpPr txBox="1"/>
          <p:nvPr/>
        </p:nvSpPr>
        <p:spPr>
          <a:xfrm>
            <a:off x="773251" y="1845245"/>
            <a:ext cx="457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[INSERT IMAGE/VIDEO OF MOTOR CONTROL]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89FF93-EAE4-18FA-0B80-F2D3CA00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466" y="1845245"/>
            <a:ext cx="6069918" cy="4351338"/>
          </a:xfrm>
        </p:spPr>
        <p:txBody>
          <a:bodyPr/>
          <a:lstStyle/>
          <a:p>
            <a:r>
              <a:rPr lang="en-GB" dirty="0" err="1">
                <a:latin typeface="+mj-lt"/>
              </a:rPr>
              <a:t>fadf</a:t>
            </a:r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2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FA00-B1C5-177B-45D6-FBF241E3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98" y="181020"/>
            <a:ext cx="5257800" cy="1325563"/>
          </a:xfrm>
        </p:spPr>
        <p:txBody>
          <a:bodyPr/>
          <a:lstStyle/>
          <a:p>
            <a:r>
              <a:rPr lang="en-GB" dirty="0"/>
              <a:t>Future Development 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5A8E3BEF-1B60-374B-C680-06CA72EDF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459427"/>
              </p:ext>
            </p:extLst>
          </p:nvPr>
        </p:nvGraphicFramePr>
        <p:xfrm>
          <a:off x="184107" y="1234116"/>
          <a:ext cx="5911893" cy="4918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9907">
                  <a:extLst>
                    <a:ext uri="{9D8B030D-6E8A-4147-A177-3AD203B41FA5}">
                      <a16:colId xmlns:a16="http://schemas.microsoft.com/office/drawing/2014/main" val="4169317092"/>
                    </a:ext>
                  </a:extLst>
                </a:gridCol>
                <a:gridCol w="1871986">
                  <a:extLst>
                    <a:ext uri="{9D8B030D-6E8A-4147-A177-3AD203B41FA5}">
                      <a16:colId xmlns:a16="http://schemas.microsoft.com/office/drawing/2014/main" val="731599520"/>
                    </a:ext>
                  </a:extLst>
                </a:gridCol>
              </a:tblGrid>
              <a:tr h="30227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Basic Objectives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Achieved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174438"/>
                  </a:ext>
                </a:extLst>
              </a:tr>
              <a:tr h="755681">
                <a:tc>
                  <a:txBody>
                    <a:bodyPr/>
                    <a:lstStyle/>
                    <a:p>
                      <a:r>
                        <a:rPr lang="en-GB" dirty="0"/>
                        <a:t>Ball Detection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 Identification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Colour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3622"/>
                  </a:ext>
                </a:extLst>
              </a:tr>
              <a:tr h="755681">
                <a:tc>
                  <a:txBody>
                    <a:bodyPr/>
                    <a:lstStyle/>
                    <a:p>
                      <a:r>
                        <a:rPr lang="en-GB" dirty="0"/>
                        <a:t>Connection 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Computer and Smartphone</a:t>
                      </a:r>
                    </a:p>
                    <a:p>
                      <a:pPr lvl="1"/>
                      <a:r>
                        <a:rPr lang="en-GB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Computer and mobile robot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781126"/>
                  </a:ext>
                </a:extLst>
              </a:tr>
              <a:tr h="529633">
                <a:tc>
                  <a:txBody>
                    <a:bodyPr/>
                    <a:lstStyle/>
                    <a:p>
                      <a:r>
                        <a:rPr lang="en-GB" dirty="0"/>
                        <a:t>Distance between object and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7317"/>
                  </a:ext>
                </a:extLst>
              </a:tr>
              <a:tr h="566388">
                <a:tc>
                  <a:txBody>
                    <a:bodyPr/>
                    <a:lstStyle/>
                    <a:p>
                      <a:r>
                        <a:rPr lang="en-GB" dirty="0"/>
                        <a:t>Reduce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233453"/>
                  </a:ext>
                </a:extLst>
              </a:tr>
              <a:tr h="32370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Personal Objectives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Achieved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76374"/>
                  </a:ext>
                </a:extLst>
              </a:tr>
              <a:tr h="630947">
                <a:tc>
                  <a:txBody>
                    <a:bodyPr/>
                    <a:lstStyle/>
                    <a:p>
                      <a:r>
                        <a:rPr lang="en-GB" dirty="0"/>
                        <a:t>Differentiate between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61762"/>
                  </a:ext>
                </a:extLst>
              </a:tr>
              <a:tr h="630947">
                <a:tc>
                  <a:txBody>
                    <a:bodyPr/>
                    <a:lstStyle/>
                    <a:p>
                      <a:r>
                        <a:rPr lang="en-GB" dirty="0"/>
                        <a:t>App Development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219"/>
                  </a:ext>
                </a:extLst>
              </a:tr>
            </a:tbl>
          </a:graphicData>
        </a:graphic>
      </p:graphicFrame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00AA5521-A1D1-E5AD-5040-F1FA7C67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352" y="1755989"/>
            <a:ext cx="675827" cy="675827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DD6F1FE2-1246-1C39-925A-BAE63D8F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352" y="2657566"/>
            <a:ext cx="675827" cy="675827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A70CF2C9-A9E0-9A2B-1FDB-99BD3513A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063" y="3355319"/>
            <a:ext cx="675828" cy="675828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11FF4B7A-9678-17FF-C32D-D08B7792A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062" y="3899495"/>
            <a:ext cx="675829" cy="675829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FFF82A7D-F99F-5075-7C54-528B215A7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7062" y="4873750"/>
            <a:ext cx="675827" cy="675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E0ABF6-CD6E-BB6F-4015-73F139C96547}"/>
              </a:ext>
            </a:extLst>
          </p:cNvPr>
          <p:cNvSpPr txBox="1"/>
          <p:nvPr/>
        </p:nvSpPr>
        <p:spPr>
          <a:xfrm>
            <a:off x="6096000" y="1395041"/>
            <a:ext cx="55845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Allow for advanced differentiation between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App development to access various sensors on the smartphone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54DFFFCD-C50B-C9BA-81E3-10DB80149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5910" y="5505606"/>
            <a:ext cx="675827" cy="6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5309</TotalTime>
  <Words>289</Words>
  <Application>Microsoft Office PowerPoint</Application>
  <PresentationFormat>Widescreen</PresentationFormat>
  <Paragraphs>87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Office Theme</vt:lpstr>
      <vt:lpstr>An Intelligent Robot using a Smartphone camera</vt:lpstr>
      <vt:lpstr>Background Research </vt:lpstr>
      <vt:lpstr>Aims</vt:lpstr>
      <vt:lpstr>Flowchart for Ball Tracking </vt:lpstr>
      <vt:lpstr>Blob Detection VS Ball Tracking</vt:lpstr>
      <vt:lpstr>Electronics: Block Diagram</vt:lpstr>
      <vt:lpstr>Electrical Components</vt:lpstr>
      <vt:lpstr>Motor Control</vt:lpstr>
      <vt:lpstr>Future Development </vt:lpstr>
      <vt:lpstr>Thank you for listening </vt:lpstr>
      <vt:lpstr>Ball detection and tracking methods</vt:lpstr>
      <vt:lpstr>Haar Cascade</vt:lpstr>
      <vt:lpstr>Hough Circle</vt:lpstr>
      <vt:lpstr>Motor Control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Robot using a Smartphone camera</dc:title>
  <dc:creator>Mikhaela Rain Francia Roy</dc:creator>
  <cp:lastModifiedBy>Mikhaela Rain Francia Roy</cp:lastModifiedBy>
  <cp:revision>17</cp:revision>
  <dcterms:created xsi:type="dcterms:W3CDTF">2023-03-22T10:18:37Z</dcterms:created>
  <dcterms:modified xsi:type="dcterms:W3CDTF">2023-04-05T10:42:28Z</dcterms:modified>
</cp:coreProperties>
</file>